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363" r:id="rId3"/>
    <p:sldId id="365" r:id="rId4"/>
    <p:sldId id="341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8" r:id="rId25"/>
    <p:sldId id="387" r:id="rId26"/>
    <p:sldId id="389" r:id="rId27"/>
    <p:sldId id="390" r:id="rId28"/>
  </p:sldIdLst>
  <p:sldSz cx="9144000" cy="5143500" type="screen16x9"/>
  <p:notesSz cx="6858000" cy="9144000"/>
  <p:embeddedFontLs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Roboto Mono" panose="00000009000000000000" pitchFamily="49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2100"/>
    <a:srgbClr val="2B49FD"/>
    <a:srgbClr val="5C2228"/>
    <a:srgbClr val="F0EDEB"/>
    <a:srgbClr val="354E60"/>
    <a:srgbClr val="203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5DC86C-E970-46E0-8660-E1D41BA0AD75}">
  <a:tblStyle styleId="{645DC86C-E970-46E0-8660-E1D41BA0AD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96"/>
      </p:cViewPr>
      <p:guideLst>
        <p:guide orient="horz" pos="162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84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IN" dirty="0"/>
              <a:t>Purists vs Pragmatists</a:t>
            </a:r>
          </a:p>
        </p:txBody>
      </p:sp>
    </p:spTree>
    <p:extLst>
      <p:ext uri="{BB962C8B-B14F-4D97-AF65-F5344CB8AC3E}">
        <p14:creationId xmlns:p14="http://schemas.microsoft.com/office/powerpoint/2010/main" val="151757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Scales are not uniform</a:t>
            </a:r>
          </a:p>
        </p:txBody>
      </p:sp>
    </p:spTree>
    <p:extLst>
      <p:ext uri="{BB962C8B-B14F-4D97-AF65-F5344CB8AC3E}">
        <p14:creationId xmlns:p14="http://schemas.microsoft.com/office/powerpoint/2010/main" val="4021234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Datasaurus</a:t>
            </a:r>
            <a:r>
              <a:rPr lang="en-IN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3056603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https://www.data-to-viz.com/</a:t>
            </a:r>
          </a:p>
        </p:txBody>
      </p:sp>
    </p:spTree>
    <p:extLst>
      <p:ext uri="{BB962C8B-B14F-4D97-AF65-F5344CB8AC3E}">
        <p14:creationId xmlns:p14="http://schemas.microsoft.com/office/powerpoint/2010/main" val="2684747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September 6, 2019 Vikram moon lander of India | </a:t>
            </a:r>
            <a:r>
              <a:rPr lang="en-IN" dirty="0" err="1"/>
              <a:t>Shanmuga</a:t>
            </a:r>
            <a:r>
              <a:rPr lang="en-IN" dirty="0"/>
              <a:t> Subramanian | India missed 4</a:t>
            </a:r>
            <a:r>
              <a:rPr lang="en-IN" baseline="30000" dirty="0"/>
              <a:t>th</a:t>
            </a:r>
            <a:r>
              <a:rPr lang="en-IN" dirty="0"/>
              <a:t> position to soft land on the moon | Open source code in huge project</a:t>
            </a:r>
          </a:p>
          <a:p>
            <a:r>
              <a:rPr lang="en-IN" dirty="0"/>
              <a:t>Chennai runs fb page, he spent 7 hours a day, citizen scientist</a:t>
            </a:r>
          </a:p>
        </p:txBody>
      </p:sp>
    </p:spTree>
    <p:extLst>
      <p:ext uri="{BB962C8B-B14F-4D97-AF65-F5344CB8AC3E}">
        <p14:creationId xmlns:p14="http://schemas.microsoft.com/office/powerpoint/2010/main" val="4202264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7" r:id="rId4"/>
    <p:sldLayoutId id="214748366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3tt" TargetMode="External"/><Relationship Id="rId7" Type="http://schemas.openxmlformats.org/officeDocument/2006/relationships/hyperlink" Target="https://twitter.com/art_poo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witter.com/Jake_Lawlor1" TargetMode="Externa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ahulvenugopal/save_cetaceans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D93B7D-A357-407B-BB55-AC5BF58B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77"/>
            <a:ext cx="91440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F5AE47-3777-4996-A791-8269ABC08212}"/>
              </a:ext>
            </a:extLst>
          </p:cNvPr>
          <p:cNvSpPr txBox="1"/>
          <p:nvPr/>
        </p:nvSpPr>
        <p:spPr>
          <a:xfrm>
            <a:off x="1150230" y="3280524"/>
            <a:ext cx="684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Roboto Mono" panose="00000009000000000000" pitchFamily="49" charset="0"/>
                <a:ea typeface="Roboto Mono" panose="00000009000000000000" pitchFamily="49" charset="0"/>
              </a:rPr>
              <a:t>Looking back at my R journey </a:t>
            </a:r>
            <a:r>
              <a:rPr lang="en-IN" sz="2800" dirty="0">
                <a:solidFill>
                  <a:srgbClr val="0070C0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&lt;-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83F2-AB2E-4264-A5C6-EE28356BEBCC}"/>
              </a:ext>
            </a:extLst>
          </p:cNvPr>
          <p:cNvSpPr txBox="1"/>
          <p:nvPr/>
        </p:nvSpPr>
        <p:spPr>
          <a:xfrm>
            <a:off x="5476568" y="4110734"/>
            <a:ext cx="36674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Rahul Venugopal</a:t>
            </a:r>
          </a:p>
          <a:p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PhD Scholar</a:t>
            </a:r>
          </a:p>
          <a:p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Center for Consciousness Studies</a:t>
            </a:r>
          </a:p>
          <a:p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NIMHANS, Bengaluru, India</a:t>
            </a:r>
          </a:p>
        </p:txBody>
      </p:sp>
    </p:spTree>
    <p:extLst>
      <p:ext uri="{BB962C8B-B14F-4D97-AF65-F5344CB8AC3E}">
        <p14:creationId xmlns:p14="http://schemas.microsoft.com/office/powerpoint/2010/main" val="3712691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5A69D4-F645-4D8C-9CA7-19E3C8ABA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9" r="5050"/>
          <a:stretch/>
        </p:blipFill>
        <p:spPr>
          <a:xfrm>
            <a:off x="247651" y="704867"/>
            <a:ext cx="4324349" cy="3167714"/>
          </a:xfrm>
          <a:prstGeom prst="rect">
            <a:avLst/>
          </a:prstGeom>
        </p:spPr>
      </p:pic>
      <p:sp>
        <p:nvSpPr>
          <p:cNvPr id="7" name="Google Shape;129;p28">
            <a:extLst>
              <a:ext uri="{FF2B5EF4-FFF2-40B4-BE49-F238E27FC236}">
                <a16:creationId xmlns:a16="http://schemas.microsoft.com/office/drawing/2014/main" id="{59F9EE6B-CB1D-4979-B128-C9CDC55193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84" y="38702"/>
            <a:ext cx="87212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Inspiration</a:t>
            </a:r>
            <a:endParaRPr sz="2400" dirty="0">
              <a:solidFill>
                <a:srgbClr val="5C2228"/>
              </a:solidFill>
              <a:latin typeface="Roboto Mono" panose="00000009000000000000" pitchFamily="49" charset="0"/>
              <a:ea typeface="Roboto Mono" panose="00000009000000000000" pitchFamily="49" charset="0"/>
              <a:cs typeface="Playfair Display"/>
              <a:sym typeface="Playfair Display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3F9FA7-ED35-48D1-9064-FB1404816D3C}"/>
              </a:ext>
            </a:extLst>
          </p:cNvPr>
          <p:cNvGrpSpPr/>
          <p:nvPr/>
        </p:nvGrpSpPr>
        <p:grpSpPr>
          <a:xfrm>
            <a:off x="1063420" y="4082828"/>
            <a:ext cx="2692810" cy="711610"/>
            <a:chOff x="454126" y="4254637"/>
            <a:chExt cx="2692810" cy="7116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31B783-8C9A-4F2E-941A-44FAA740858C}"/>
                </a:ext>
              </a:extLst>
            </p:cNvPr>
            <p:cNvSpPr txBox="1"/>
            <p:nvPr/>
          </p:nvSpPr>
          <p:spPr>
            <a:xfrm>
              <a:off x="1165736" y="4456554"/>
              <a:ext cx="1981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>
                  <a:solidFill>
                    <a:schemeClr val="accent3">
                      <a:lumMod val="75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https://github.com/z3tt</a:t>
              </a:r>
              <a:endParaRPr lang="en-IN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8A4647-1C49-4A12-94F6-4D052260A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26" y="4254637"/>
              <a:ext cx="711610" cy="71161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A5EF3C1-2FBD-4227-8551-57ECB41D8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551" y="704867"/>
            <a:ext cx="3167713" cy="31677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B7AE2F-D5AA-48E2-97A8-AE710862E488}"/>
              </a:ext>
            </a:extLst>
          </p:cNvPr>
          <p:cNvSpPr txBox="1"/>
          <p:nvPr/>
        </p:nvSpPr>
        <p:spPr>
          <a:xfrm>
            <a:off x="5799742" y="4284744"/>
            <a:ext cx="2280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3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Jake Lawlor </a:t>
            </a:r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and </a:t>
            </a:r>
            <a:r>
              <a:rPr lang="en-IN" dirty="0">
                <a:solidFill>
                  <a:schemeClr val="accent3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 Poon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7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B144D3-F1B9-4E35-B2B0-B1680C9F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87477" cy="5153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363F0-D545-4B42-BEDD-DE28D2B6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851" y="1327355"/>
            <a:ext cx="4228493" cy="24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90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9;p28">
            <a:extLst>
              <a:ext uri="{FF2B5EF4-FFF2-40B4-BE49-F238E27FC236}">
                <a16:creationId xmlns:a16="http://schemas.microsoft.com/office/drawing/2014/main" id="{4DC7EBB5-BFCC-419F-B9C0-E631EEC890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8702"/>
            <a:ext cx="91440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Using R and R</a:t>
            </a:r>
            <a:r>
              <a:rPr lang="en-IN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s</a:t>
            </a:r>
            <a:r>
              <a:rPr lang="en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tudio to do non-statistical stuff</a:t>
            </a:r>
            <a:endParaRPr sz="2400" dirty="0">
              <a:solidFill>
                <a:srgbClr val="5C2228"/>
              </a:solidFill>
              <a:latin typeface="Roboto Mono" panose="00000009000000000000" pitchFamily="49" charset="0"/>
              <a:ea typeface="Roboto Mono" panose="00000009000000000000" pitchFamily="49" charset="0"/>
              <a:cs typeface="Playfair Display"/>
              <a:sym typeface="Playfair Display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BE1ED-4399-4C21-A7F4-A6EFD70E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102"/>
            <a:ext cx="45720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6D2892-B633-4BF3-9D39-49C9E079603F}"/>
              </a:ext>
            </a:extLst>
          </p:cNvPr>
          <p:cNvSpPr txBox="1"/>
          <p:nvPr/>
        </p:nvSpPr>
        <p:spPr>
          <a:xfrm>
            <a:off x="0" y="572102"/>
            <a:ext cx="3583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So, you can use R to</a:t>
            </a:r>
          </a:p>
          <a:p>
            <a:r>
              <a:rPr lang="en-IN" sz="22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create websites ah?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9542A-EA69-4D35-8583-9AE6D45C8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72102"/>
            <a:ext cx="4507260" cy="2571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B1158E-3682-4F76-A6B4-FF6D250FC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76268"/>
            <a:ext cx="4507260" cy="21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B22518-EC96-4DE8-B5ED-FC9C9D8B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7" r="2415"/>
          <a:stretch/>
        </p:blipFill>
        <p:spPr>
          <a:xfrm>
            <a:off x="0" y="1018540"/>
            <a:ext cx="5193467" cy="4124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A181F2-FC38-4BB4-966F-A28F88EE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97"/>
          <a:stretch/>
        </p:blipFill>
        <p:spPr>
          <a:xfrm>
            <a:off x="5336174" y="0"/>
            <a:ext cx="3807826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22D32-96DE-4735-9F16-1376F641D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224"/>
          <a:stretch/>
        </p:blipFill>
        <p:spPr>
          <a:xfrm>
            <a:off x="426770" y="0"/>
            <a:ext cx="4339925" cy="9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E175D-EA01-4A74-9FBB-DA0BF90C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64" y="0"/>
            <a:ext cx="52280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7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B8769B-861C-4738-8874-2E969228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61" y="64524"/>
            <a:ext cx="7521677" cy="5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96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6496D3-77D5-432A-8D8A-D513CF9C6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" t="7788" r="2831" b="5629"/>
          <a:stretch/>
        </p:blipFill>
        <p:spPr>
          <a:xfrm>
            <a:off x="1932038" y="49461"/>
            <a:ext cx="5279924" cy="2471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F59A35-F59E-4812-9824-B1B5595E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22" y="2581836"/>
            <a:ext cx="4984955" cy="25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6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769252-68E6-4BD1-B8BD-EE71AB50D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7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FECC24-BC87-464F-AE53-52DAB219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066"/>
            <a:ext cx="9144000" cy="4572000"/>
          </a:xfrm>
          <a:prstGeom prst="rect">
            <a:avLst/>
          </a:prstGeom>
        </p:spPr>
      </p:pic>
      <p:sp>
        <p:nvSpPr>
          <p:cNvPr id="7" name="Google Shape;129;p28">
            <a:extLst>
              <a:ext uri="{FF2B5EF4-FFF2-40B4-BE49-F238E27FC236}">
                <a16:creationId xmlns:a16="http://schemas.microsoft.com/office/drawing/2014/main" id="{82CEF062-C54A-45C4-B523-52CD56716B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84" y="38702"/>
            <a:ext cx="87212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Paired slope lines</a:t>
            </a:r>
            <a:endParaRPr sz="2400" dirty="0">
              <a:solidFill>
                <a:srgbClr val="5C2228"/>
              </a:solidFill>
              <a:latin typeface="Roboto Mono" panose="00000009000000000000" pitchFamily="49" charset="0"/>
              <a:ea typeface="Roboto Mono" panose="00000009000000000000" pitchFamily="49" charset="0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893032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F46254-6891-4FA8-AF47-8886F2370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E0A9E14-7883-403B-B76E-BB84F92FDB7F}"/>
              </a:ext>
            </a:extLst>
          </p:cNvPr>
          <p:cNvGrpSpPr/>
          <p:nvPr/>
        </p:nvGrpSpPr>
        <p:grpSpPr>
          <a:xfrm>
            <a:off x="1317174" y="1287335"/>
            <a:ext cx="5782066" cy="3237424"/>
            <a:chOff x="1317174" y="1287335"/>
            <a:chExt cx="5782066" cy="323742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57BBF74-B9F9-465C-BF19-1997BEAE9745}"/>
                </a:ext>
              </a:extLst>
            </p:cNvPr>
            <p:cNvGrpSpPr/>
            <p:nvPr/>
          </p:nvGrpSpPr>
          <p:grpSpPr>
            <a:xfrm>
              <a:off x="1317174" y="1287335"/>
              <a:ext cx="5782066" cy="3237424"/>
              <a:chOff x="1317174" y="1287335"/>
              <a:chExt cx="5782066" cy="323742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D9DFE34-C7A0-4A3C-ABCD-CEE2140A3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17174" y="1287335"/>
                <a:ext cx="5782066" cy="323742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C83A3D3-355A-4EB8-85B1-243312BA14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738701">
                <a:off x="1845084" y="2825537"/>
                <a:ext cx="400050" cy="381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20C00BD-D9A3-45C1-8120-184D2FFAA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1738701">
                <a:off x="4752777" y="3541851"/>
                <a:ext cx="400050" cy="381000"/>
              </a:xfrm>
              <a:prstGeom prst="rect">
                <a:avLst/>
              </a:prstGeom>
            </p:spPr>
          </p:pic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07D1D01-8370-4AAC-A4FC-F317989F6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1738701">
              <a:off x="3486319" y="3434305"/>
              <a:ext cx="400050" cy="3810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1913FF-3B9E-453C-8ECC-9CA67FF09134}"/>
              </a:ext>
            </a:extLst>
          </p:cNvPr>
          <p:cNvSpPr txBox="1"/>
          <p:nvPr/>
        </p:nvSpPr>
        <p:spPr>
          <a:xfrm>
            <a:off x="2123768" y="1356852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Engineer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ADE41B-6013-4EF7-909F-BD43051476BC}"/>
              </a:ext>
            </a:extLst>
          </p:cNvPr>
          <p:cNvSpPr txBox="1"/>
          <p:nvPr/>
        </p:nvSpPr>
        <p:spPr>
          <a:xfrm>
            <a:off x="795877" y="3167700"/>
            <a:ext cx="2010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Associate</a:t>
            </a:r>
            <a:b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software engineer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3A3871-2F06-407E-9F72-3C757F5EBF6C}"/>
              </a:ext>
            </a:extLst>
          </p:cNvPr>
          <p:cNvSpPr txBox="1"/>
          <p:nvPr/>
        </p:nvSpPr>
        <p:spPr>
          <a:xfrm>
            <a:off x="2645706" y="1899788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School teacher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F1D9BB-098A-4FE1-875A-5616291A33DB}"/>
              </a:ext>
            </a:extLst>
          </p:cNvPr>
          <p:cNvSpPr txBox="1"/>
          <p:nvPr/>
        </p:nvSpPr>
        <p:spPr>
          <a:xfrm>
            <a:off x="4437719" y="1556525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Neuroscience</a:t>
            </a:r>
            <a:b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researcher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2C8A1D-D974-4FA2-9165-94792A9A55D5}"/>
              </a:ext>
            </a:extLst>
          </p:cNvPr>
          <p:cNvSpPr txBox="1"/>
          <p:nvPr/>
        </p:nvSpPr>
        <p:spPr>
          <a:xfrm>
            <a:off x="4133178" y="3862189"/>
            <a:ext cx="115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Education</a:t>
            </a:r>
            <a:b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start-up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5E84F-1B34-4B8F-9509-C7E971D5A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2" y="579412"/>
            <a:ext cx="1271983" cy="12312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719A8A-0DBB-4383-B630-67166370AA42}"/>
              </a:ext>
            </a:extLst>
          </p:cNvPr>
          <p:cNvSpPr txBox="1"/>
          <p:nvPr/>
        </p:nvSpPr>
        <p:spPr>
          <a:xfrm>
            <a:off x="2216101" y="3762374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Career coach</a:t>
            </a:r>
            <a:b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</a:br>
            <a:r>
              <a:rPr lang="en-IN" dirty="0">
                <a:latin typeface="Roboto Mono" panose="00000009000000000000" pitchFamily="49" charset="0"/>
                <a:ea typeface="Roboto Mono" panose="00000009000000000000" pitchFamily="49" charset="0"/>
              </a:rPr>
              <a:t>Aptitude trainer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BDDE25-B460-4BD7-849A-2C081E821D74}"/>
              </a:ext>
            </a:extLst>
          </p:cNvPr>
          <p:cNvSpPr txBox="1"/>
          <p:nvPr/>
        </p:nvSpPr>
        <p:spPr>
          <a:xfrm>
            <a:off x="3167643" y="4773993"/>
            <a:ext cx="6055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Roboto Mono" panose="00000009000000000000" pitchFamily="49" charset="0"/>
                <a:ea typeface="Roboto Mono" panose="00000009000000000000" pitchFamily="49" charset="0"/>
                <a:cs typeface="Economica"/>
                <a:sym typeface="Economica"/>
              </a:rPr>
              <a:t>Journey cartoon inspired by Heidi Seibold’s talk slide</a:t>
            </a:r>
            <a:endParaRPr lang="en-IN" dirty="0"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83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4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500475-E7BE-4087-BCBD-39CD1CC7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309"/>
            <a:ext cx="9144000" cy="47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4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F7D7D-FF97-4BF1-9F46-6FD8C207C9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72EEE-D495-4887-BEB1-6B1AF4F1D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"/>
          <a:stretch/>
        </p:blipFill>
        <p:spPr>
          <a:xfrm>
            <a:off x="0" y="282112"/>
            <a:ext cx="5134869" cy="17586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BCB72B-E4A7-4150-9667-05DD5955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078" y="0"/>
            <a:ext cx="4007922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A0650-D3B5-4587-A9D0-679ED8EFB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24198"/>
            <a:ext cx="5140174" cy="25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7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9;p28">
            <a:extLst>
              <a:ext uri="{FF2B5EF4-FFF2-40B4-BE49-F238E27FC236}">
                <a16:creationId xmlns:a16="http://schemas.microsoft.com/office/drawing/2014/main" id="{F2EB043D-E243-4796-9626-FC0CD19F8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84" y="38702"/>
            <a:ext cx="87212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Survey analysis and visualisation</a:t>
            </a:r>
            <a:endParaRPr sz="2400" dirty="0">
              <a:solidFill>
                <a:srgbClr val="5C2228"/>
              </a:solidFill>
              <a:latin typeface="Roboto Mono" panose="00000009000000000000" pitchFamily="49" charset="0"/>
              <a:ea typeface="Roboto Mono" panose="00000009000000000000" pitchFamily="49" charset="0"/>
              <a:cs typeface="Playfair Display"/>
              <a:sym typeface="Playfair Display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B359D8-34B0-42E2-A747-9833E83D3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989"/>
            <a:ext cx="9144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23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9;p28">
            <a:extLst>
              <a:ext uri="{FF2B5EF4-FFF2-40B4-BE49-F238E27FC236}">
                <a16:creationId xmlns:a16="http://schemas.microsoft.com/office/drawing/2014/main" id="{F2EB043D-E243-4796-9626-FC0CD19F8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84" y="38702"/>
            <a:ext cx="87212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Survey analysis and visualisation</a:t>
            </a:r>
            <a:endParaRPr sz="2400" dirty="0">
              <a:solidFill>
                <a:srgbClr val="5C2228"/>
              </a:solidFill>
              <a:latin typeface="Roboto Mono" panose="00000009000000000000" pitchFamily="49" charset="0"/>
              <a:ea typeface="Roboto Mono" panose="00000009000000000000" pitchFamily="49" charset="0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BE8F0-3600-48DD-B987-09E34DA2F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5" t="4206" r="11003" b="3847"/>
          <a:stretch/>
        </p:blipFill>
        <p:spPr>
          <a:xfrm>
            <a:off x="2231922" y="632169"/>
            <a:ext cx="4680155" cy="4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6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E569B4-316C-4A16-A3D5-D51FAF11A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35" y="55945"/>
            <a:ext cx="7049730" cy="508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9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ED6BD1-1A5F-4C56-9ECA-16D41D1C9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27"/>
            <a:ext cx="4425129" cy="5073445"/>
          </a:xfrm>
          <a:prstGeom prst="rect">
            <a:avLst/>
          </a:prstGeom>
        </p:spPr>
      </p:pic>
      <p:sp>
        <p:nvSpPr>
          <p:cNvPr id="7" name="Google Shape;129;p28">
            <a:extLst>
              <a:ext uri="{FF2B5EF4-FFF2-40B4-BE49-F238E27FC236}">
                <a16:creationId xmlns:a16="http://schemas.microsoft.com/office/drawing/2014/main" id="{ACAF1A08-1164-4109-A579-46150AEA17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07975" y="2038350"/>
            <a:ext cx="3962400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R Graph Gallery</a:t>
            </a:r>
            <a:endParaRPr sz="2400" dirty="0">
              <a:solidFill>
                <a:srgbClr val="5C2228"/>
              </a:solidFill>
              <a:latin typeface="Roboto Mono" panose="00000009000000000000" pitchFamily="49" charset="0"/>
              <a:ea typeface="Roboto Mono" panose="00000009000000000000" pitchFamily="49" charset="0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5231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0EC5CE-8116-4E0C-A6AE-7C5A5FFF7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6FED2C-89EF-4D4A-A47C-E5BB9C82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64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9;p28">
            <a:extLst>
              <a:ext uri="{FF2B5EF4-FFF2-40B4-BE49-F238E27FC236}">
                <a16:creationId xmlns:a16="http://schemas.microsoft.com/office/drawing/2014/main" id="{BA96C1D6-E3D5-4CBA-8930-70C3DC6DCA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84" y="38702"/>
            <a:ext cx="87212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How was your </a:t>
            </a:r>
            <a:r>
              <a:rPr lang="en" sz="2400" dirty="0">
                <a:solidFill>
                  <a:srgbClr val="0070C0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R</a:t>
            </a:r>
            <a:r>
              <a:rPr lang="en" sz="2400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 journey?</a:t>
            </a:r>
            <a:endParaRPr sz="2400" dirty="0">
              <a:solidFill>
                <a:srgbClr val="5C2228"/>
              </a:solidFill>
              <a:latin typeface="Roboto Mono" panose="00000009000000000000" pitchFamily="49" charset="0"/>
              <a:ea typeface="Roboto Mono" panose="00000009000000000000" pitchFamily="49" charset="0"/>
              <a:cs typeface="Playfair Display"/>
              <a:sym typeface="Playfair Displa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343C0-1455-4FD0-88AB-CD362833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90" y="983456"/>
            <a:ext cx="6404619" cy="3176588"/>
          </a:xfrm>
          <a:prstGeom prst="rect">
            <a:avLst/>
          </a:prstGeom>
        </p:spPr>
      </p:pic>
      <p:sp>
        <p:nvSpPr>
          <p:cNvPr id="9" name="Google Shape;129;p28">
            <a:extLst>
              <a:ext uri="{FF2B5EF4-FFF2-40B4-BE49-F238E27FC236}">
                <a16:creationId xmlns:a16="http://schemas.microsoft.com/office/drawing/2014/main" id="{C94D010A-F9E2-4C68-872A-0EDCF99334A2}"/>
              </a:ext>
            </a:extLst>
          </p:cNvPr>
          <p:cNvSpPr txBox="1">
            <a:spLocks/>
          </p:cNvSpPr>
          <p:nvPr/>
        </p:nvSpPr>
        <p:spPr>
          <a:xfrm>
            <a:off x="147484" y="4304698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/>
            <a:r>
              <a:rPr lang="en-IN" sz="2400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Why was my journey so rough?</a:t>
            </a:r>
          </a:p>
        </p:txBody>
      </p:sp>
    </p:spTree>
    <p:extLst>
      <p:ext uri="{BB962C8B-B14F-4D97-AF65-F5344CB8AC3E}">
        <p14:creationId xmlns:p14="http://schemas.microsoft.com/office/powerpoint/2010/main" val="325132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B619015-3F55-4441-87D4-203565711A65}"/>
              </a:ext>
            </a:extLst>
          </p:cNvPr>
          <p:cNvGrpSpPr/>
          <p:nvPr/>
        </p:nvGrpSpPr>
        <p:grpSpPr>
          <a:xfrm>
            <a:off x="1" y="0"/>
            <a:ext cx="4604421" cy="4604424"/>
            <a:chOff x="1" y="0"/>
            <a:chExt cx="4604421" cy="46044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1C53EF-BE21-40EE-BBDA-1092BAD4F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4571999" cy="460442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68E6B8-8CCD-4C0A-B915-2CDCBC6627AA}"/>
                </a:ext>
              </a:extLst>
            </p:cNvPr>
            <p:cNvSpPr txBox="1"/>
            <p:nvPr/>
          </p:nvSpPr>
          <p:spPr>
            <a:xfrm>
              <a:off x="11498" y="2309257"/>
              <a:ext cx="4592924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300" dirty="0">
                  <a:solidFill>
                    <a:schemeClr val="bg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Say ‘programming is easy’</a:t>
              </a:r>
              <a:br>
                <a:rPr lang="en-IN" sz="2300" dirty="0">
                  <a:solidFill>
                    <a:schemeClr val="bg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</a:br>
              <a:r>
                <a:rPr lang="en-IN" sz="2300" dirty="0">
                  <a:solidFill>
                    <a:schemeClr val="bg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one more time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AED0C6-A2F1-4E0C-8BE7-44D2750E3FE3}"/>
              </a:ext>
            </a:extLst>
          </p:cNvPr>
          <p:cNvGrpSpPr/>
          <p:nvPr/>
        </p:nvGrpSpPr>
        <p:grpSpPr>
          <a:xfrm>
            <a:off x="4539578" y="-1"/>
            <a:ext cx="4604423" cy="4604423"/>
            <a:chOff x="4539578" y="-1"/>
            <a:chExt cx="4604423" cy="46044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D587E5-D4B2-47BA-8CC4-8DABC60A0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9578" y="-1"/>
              <a:ext cx="4604423" cy="46044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CA9B77-DD23-4268-9B33-BE1F3E8D29D2}"/>
                </a:ext>
              </a:extLst>
            </p:cNvPr>
            <p:cNvSpPr txBox="1"/>
            <p:nvPr/>
          </p:nvSpPr>
          <p:spPr>
            <a:xfrm>
              <a:off x="4539578" y="0"/>
              <a:ext cx="20313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Don’t </a:t>
              </a:r>
              <a:r>
                <a:rPr lang="en-IN" sz="2000" dirty="0">
                  <a:solidFill>
                    <a:schemeClr val="accent5">
                      <a:lumMod val="75000"/>
                    </a:schemeClr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ass</a:t>
              </a:r>
              <a:r>
                <a:rPr lang="en-IN" sz="2000" dirty="0">
                  <a:solidFill>
                    <a:schemeClr val="tx2"/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u</a:t>
              </a:r>
              <a:r>
                <a:rPr lang="en-IN" sz="2000" dirty="0">
                  <a:solidFill>
                    <a:schemeClr val="accent6">
                      <a:lumMod val="75000"/>
                    </a:schemeClr>
                  </a:solidFill>
                  <a:latin typeface="Roboto Mono" panose="00000009000000000000" pitchFamily="49" charset="0"/>
                  <a:ea typeface="Roboto Mono" panose="00000009000000000000" pitchFamily="49" charset="0"/>
                </a:rPr>
                <a:t>me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26F9819-50BE-4A33-BAAF-B07171F0D25F}"/>
              </a:ext>
            </a:extLst>
          </p:cNvPr>
          <p:cNvSpPr txBox="1"/>
          <p:nvPr/>
        </p:nvSpPr>
        <p:spPr>
          <a:xfrm>
            <a:off x="4572000" y="539076"/>
            <a:ext cx="142539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Setting path</a:t>
            </a:r>
          </a:p>
          <a:p>
            <a:endParaRPr lang="en-IN" sz="9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IN" sz="9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Installing library</a:t>
            </a:r>
          </a:p>
          <a:p>
            <a:endParaRPr lang="en-IN" sz="9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IN" sz="9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Naming conventions</a:t>
            </a:r>
          </a:p>
          <a:p>
            <a:endParaRPr lang="en-IN" sz="9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IN" sz="9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Tidy format</a:t>
            </a:r>
          </a:p>
          <a:p>
            <a:endParaRPr lang="en-IN" sz="9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IN" sz="9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etc</a:t>
            </a:r>
          </a:p>
          <a:p>
            <a:endParaRPr lang="en-IN" sz="9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IN" sz="9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etc</a:t>
            </a:r>
          </a:p>
          <a:p>
            <a:endParaRPr lang="en-IN" sz="9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r>
              <a:rPr lang="en-IN" sz="900" dirty="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etc</a:t>
            </a:r>
          </a:p>
          <a:p>
            <a:endParaRPr lang="en-IN" sz="900" dirty="0">
              <a:solidFill>
                <a:schemeClr val="bg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284B9F-6368-4A11-84D8-CAB62E7BA83D}"/>
              </a:ext>
            </a:extLst>
          </p:cNvPr>
          <p:cNvSpPr txBox="1"/>
          <p:nvPr/>
        </p:nvSpPr>
        <p:spPr>
          <a:xfrm>
            <a:off x="1369479" y="4700751"/>
            <a:ext cx="6647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Roboto Mono" panose="00000009000000000000" pitchFamily="49" charset="0"/>
                <a:ea typeface="Roboto Mono" panose="00000009000000000000" pitchFamily="49" charset="0"/>
              </a:rPr>
              <a:t>How to start an ‘automatic start’ scooter?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789CD-CE59-4FC7-8995-545D30AB2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0570" y="4620866"/>
            <a:ext cx="469594" cy="4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BC533E-2AFA-42EC-8A5B-CF7A44E35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3" r="48567"/>
          <a:stretch/>
        </p:blipFill>
        <p:spPr>
          <a:xfrm>
            <a:off x="1143000" y="19667"/>
            <a:ext cx="3527323" cy="4868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771775-BC3C-486F-A9BA-0CA0FB80E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353"/>
          <a:stretch/>
        </p:blipFill>
        <p:spPr>
          <a:xfrm>
            <a:off x="4572000" y="19667"/>
            <a:ext cx="3429000" cy="4868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314BD6-8175-4DAE-9264-680DF37E652F}"/>
              </a:ext>
            </a:extLst>
          </p:cNvPr>
          <p:cNvSpPr txBox="1"/>
          <p:nvPr/>
        </p:nvSpPr>
        <p:spPr>
          <a:xfrm>
            <a:off x="1579834" y="4522326"/>
            <a:ext cx="5984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latin typeface="Roboto Mono" panose="00000009000000000000" pitchFamily="49" charset="0"/>
                <a:ea typeface="Roboto Mono" panose="00000009000000000000" pitchFamily="49" charset="0"/>
              </a:rPr>
              <a:t>Base R vs </a:t>
            </a:r>
            <a:r>
              <a:rPr lang="en-IN" sz="2800" dirty="0" err="1">
                <a:latin typeface="Roboto Mono" panose="00000009000000000000" pitchFamily="49" charset="0"/>
                <a:ea typeface="Roboto Mono" panose="00000009000000000000" pitchFamily="49" charset="0"/>
              </a:rPr>
              <a:t>Tidyverse</a:t>
            </a:r>
            <a:r>
              <a:rPr lang="en-IN" sz="2800" dirty="0">
                <a:latin typeface="Roboto Mono" panose="00000009000000000000" pitchFamily="49" charset="0"/>
                <a:ea typeface="Roboto Mono" panose="00000009000000000000" pitchFamily="49" charset="0"/>
              </a:rPr>
              <a:t> vs Both</a:t>
            </a:r>
          </a:p>
        </p:txBody>
      </p:sp>
    </p:spTree>
    <p:extLst>
      <p:ext uri="{BB962C8B-B14F-4D97-AF65-F5344CB8AC3E}">
        <p14:creationId xmlns:p14="http://schemas.microsoft.com/office/powerpoint/2010/main" val="7525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E55FF4-A5A5-4751-BA78-74024762A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20953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E7AD84-A117-4032-A4F0-491FB185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245" y="108156"/>
            <a:ext cx="4100755" cy="4093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39F58-6446-497F-91EA-8C65B3A31A3B}"/>
              </a:ext>
            </a:extLst>
          </p:cNvPr>
          <p:cNvSpPr txBox="1"/>
          <p:nvPr/>
        </p:nvSpPr>
        <p:spPr>
          <a:xfrm>
            <a:off x="5180897" y="4681835"/>
            <a:ext cx="3963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Roboto Mono" panose="00000009000000000000" pitchFamily="49" charset="0"/>
                <a:ea typeface="Roboto Mono" panose="00000009000000000000" pitchFamily="49" charset="0"/>
              </a:rPr>
              <a:t>R &amp; stats illustrations by @allison_horst</a:t>
            </a:r>
          </a:p>
          <a:p>
            <a:pPr algn="ctr"/>
            <a:endParaRPr lang="en-IN" sz="1200" dirty="0">
              <a:solidFill>
                <a:schemeClr val="tx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82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4DB4A4-ACBC-41EB-9FB6-5D911CFBC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12"/>
          <a:stretch/>
        </p:blipFill>
        <p:spPr>
          <a:xfrm>
            <a:off x="88489" y="1"/>
            <a:ext cx="3617718" cy="2424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B8743-700F-48AB-A18D-4937C276A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64"/>
          <a:stretch/>
        </p:blipFill>
        <p:spPr>
          <a:xfrm>
            <a:off x="88489" y="2351140"/>
            <a:ext cx="3617718" cy="2762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49DD2-A62A-41E4-8D30-9E8AA8BC9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1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9;p28">
            <a:extLst>
              <a:ext uri="{FF2B5EF4-FFF2-40B4-BE49-F238E27FC236}">
                <a16:creationId xmlns:a16="http://schemas.microsoft.com/office/drawing/2014/main" id="{285819EE-D71B-4133-AF0E-C54F1BE8C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484" y="38702"/>
            <a:ext cx="8721213" cy="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C2228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Playfair Display"/>
                <a:sym typeface="Playfair Display"/>
              </a:rPr>
              <a:t>Example based learning – Demo 1</a:t>
            </a:r>
            <a:endParaRPr sz="2400" dirty="0">
              <a:solidFill>
                <a:srgbClr val="5C2228"/>
              </a:solidFill>
              <a:latin typeface="Roboto Mono" panose="00000009000000000000" pitchFamily="49" charset="0"/>
              <a:ea typeface="Roboto Mono" panose="00000009000000000000" pitchFamily="49" charset="0"/>
              <a:cs typeface="Playfair Display"/>
              <a:sym typeface="Playfair Dis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C3A81-9747-410B-9371-B2541F0321DE}"/>
              </a:ext>
            </a:extLst>
          </p:cNvPr>
          <p:cNvSpPr txBox="1"/>
          <p:nvPr/>
        </p:nvSpPr>
        <p:spPr>
          <a:xfrm>
            <a:off x="6843252" y="4643133"/>
            <a:ext cx="20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accent3">
                    <a:lumMod val="75000"/>
                  </a:schemeClr>
                </a:solidFill>
                <a:latin typeface="Roboto Mono" panose="00000009000000000000" pitchFamily="49" charset="0"/>
                <a:ea typeface="Roboto Mono" panose="00000009000000000000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save_cetaceans repo</a:t>
            </a:r>
            <a:endParaRPr lang="en-IN" sz="1200" dirty="0">
              <a:solidFill>
                <a:schemeClr val="accent3">
                  <a:lumMod val="75000"/>
                </a:schemeClr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algn="ctr"/>
            <a:endParaRPr lang="en-IN" sz="1200" dirty="0">
              <a:solidFill>
                <a:schemeClr val="tx1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1EFF8-C119-4930-9691-5B611B57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84" y="572102"/>
            <a:ext cx="3639058" cy="36771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68EDB05-8880-4E69-B092-FF824B41E357}"/>
              </a:ext>
            </a:extLst>
          </p:cNvPr>
          <p:cNvGrpSpPr/>
          <p:nvPr/>
        </p:nvGrpSpPr>
        <p:grpSpPr>
          <a:xfrm>
            <a:off x="4905174" y="813607"/>
            <a:ext cx="3639058" cy="1758143"/>
            <a:chOff x="5229639" y="1609276"/>
            <a:chExt cx="3639058" cy="17581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861FFF-196D-4F8F-9741-7C08E8BF7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9650"/>
            <a:stretch/>
          </p:blipFill>
          <p:spPr>
            <a:xfrm>
              <a:off x="5229639" y="1609276"/>
              <a:ext cx="3639058" cy="17581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8192A0-75BB-472E-8C69-B0D5607D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1625" y="1609276"/>
              <a:ext cx="1637072" cy="620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21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0C18A2-0A9D-4877-AE42-5FBD7CC7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64" y="0"/>
            <a:ext cx="4114800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5C27B-0526-43C7-82D4-A84F25690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7" r="7721"/>
          <a:stretch/>
        </p:blipFill>
        <p:spPr>
          <a:xfrm>
            <a:off x="4065639" y="-12361"/>
            <a:ext cx="5078361" cy="5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5281</TotalTime>
  <Words>227</Words>
  <Application>Microsoft Office PowerPoint</Application>
  <PresentationFormat>On-screen Show (16:9)</PresentationFormat>
  <Paragraphs>51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Proxima Nova</vt:lpstr>
      <vt:lpstr>Roboto Mono</vt:lpstr>
      <vt:lpstr>Arial</vt:lpstr>
      <vt:lpstr>Simple Light</vt:lpstr>
      <vt:lpstr>Spearmint</vt:lpstr>
      <vt:lpstr>PowerPoint Presentation</vt:lpstr>
      <vt:lpstr>PowerPoint Presentation</vt:lpstr>
      <vt:lpstr>How was your R journey?</vt:lpstr>
      <vt:lpstr>PowerPoint Presentation</vt:lpstr>
      <vt:lpstr>PowerPoint Presentation</vt:lpstr>
      <vt:lpstr>PowerPoint Presentation</vt:lpstr>
      <vt:lpstr>PowerPoint Presentation</vt:lpstr>
      <vt:lpstr>Example based learning – Demo 1</vt:lpstr>
      <vt:lpstr>PowerPoint Presentation</vt:lpstr>
      <vt:lpstr>Inspiration</vt:lpstr>
      <vt:lpstr>PowerPoint Presentation</vt:lpstr>
      <vt:lpstr>Using R and Rstudio to do non-statistical stuff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Paired slope lines</vt:lpstr>
      <vt:lpstr>PowerPoint Presentation</vt:lpstr>
      <vt:lpstr>PowerPoint Presentation</vt:lpstr>
      <vt:lpstr>PowerPoint Presentation</vt:lpstr>
      <vt:lpstr>Survey analysis and visualisation</vt:lpstr>
      <vt:lpstr>Survey analysis and visualisation</vt:lpstr>
      <vt:lpstr>PowerPoint Presentation</vt:lpstr>
      <vt:lpstr>R Graph Gallery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work progress presentation</dc:title>
  <dc:creator>Morpheus</dc:creator>
  <cp:lastModifiedBy>Rahul Venugopal</cp:lastModifiedBy>
  <cp:revision>307</cp:revision>
  <dcterms:modified xsi:type="dcterms:W3CDTF">2022-02-26T19:29:58Z</dcterms:modified>
</cp:coreProperties>
</file>